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8" r:id="rId4"/>
    <p:sldId id="269" r:id="rId5"/>
    <p:sldId id="267" r:id="rId6"/>
    <p:sldId id="262" r:id="rId7"/>
    <p:sldId id="270" r:id="rId8"/>
    <p:sldId id="261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90" d="100"/>
          <a:sy n="90" d="100"/>
        </p:scale>
        <p:origin x="-756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08004239435969"/>
          <c:y val="0.10540345980634716"/>
          <c:w val="0.49339508163986301"/>
          <c:h val="0.7891930803873057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6"/>
          </c:dPt>
          <c:dPt>
            <c:idx val="1"/>
            <c:bubble3D val="0"/>
            <c:explosion val="8"/>
          </c:dPt>
          <c:dPt>
            <c:idx val="2"/>
            <c:bubble3D val="0"/>
            <c:explosion val="4"/>
          </c:dPt>
          <c:dPt>
            <c:idx val="3"/>
            <c:bubble3D val="0"/>
            <c:explosion val="4"/>
          </c:dPt>
          <c:dPt>
            <c:idx val="4"/>
            <c:bubble3D val="0"/>
            <c:explosion val="7"/>
          </c:dPt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8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620688"/>
            <a:ext cx="6336704" cy="4536504"/>
          </a:xfrm>
        </p:spPr>
        <p:txBody>
          <a:bodyPr/>
          <a:lstStyle/>
          <a:p>
            <a:r>
              <a:rPr lang="ru-RU" sz="2400" dirty="0" smtClean="0"/>
              <a:t>Реализация новых ветеринарных правил убоя животных и ветеринарных правил назначения и проведения ветеринарно-санитарной экспертизы мяса и продуктов убоя (промысла) животных, предназначенных для переработки и (или) </a:t>
            </a:r>
            <a:r>
              <a:rPr lang="ru-RU" sz="2400" dirty="0"/>
              <a:t>реализации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400" dirty="0" smtClean="0"/>
              <a:t>(приказ Минсельхоза России от 28.04.2022 № 269 (далее – приказ № 269)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788024" y="6309320"/>
            <a:ext cx="4248472" cy="432048"/>
          </a:xfrm>
        </p:spPr>
        <p:txBody>
          <a:bodyPr/>
          <a:lstStyle/>
          <a:p>
            <a:r>
              <a:rPr lang="ru-RU" b="1" i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Служба ветеринарии Иркутской области</a:t>
            </a:r>
            <a:endParaRPr lang="ru-RU" b="1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6073739"/>
            <a:ext cx="4608512" cy="1013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C:\Users\a.borzenko\Documents\Обои\Паводок\В.И. Борзенко\Рисунок герб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03" y="189127"/>
            <a:ext cx="822911" cy="75433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944" y="123168"/>
            <a:ext cx="1139056" cy="113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55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08752" y="7887"/>
            <a:ext cx="7507664" cy="7649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Основные требования приказа № 269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895528" y="6593448"/>
            <a:ext cx="4248472" cy="292501"/>
          </a:xfrm>
        </p:spPr>
        <p:txBody>
          <a:bodyPr>
            <a:normAutofit/>
          </a:bodyPr>
          <a:lstStyle/>
          <a:p>
            <a:pPr algn="ctr"/>
            <a:r>
              <a:rPr lang="ru-RU" sz="1200" b="1" i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Служба ветеринарии Иркутской области</a:t>
            </a:r>
            <a:endParaRPr lang="ru-RU" sz="1200" b="1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775" y="6593449"/>
            <a:ext cx="4104456" cy="1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C:\Users\a.borzenko\Documents\Обои\Паводок\В.И. Борзенко\Рисунок герб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59" y="18519"/>
            <a:ext cx="822911" cy="75433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-14312"/>
            <a:ext cx="1139056" cy="113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-14159" y="982559"/>
            <a:ext cx="2051719" cy="129431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Действие Ветеринарных правил </a:t>
            </a:r>
            <a:r>
              <a:rPr lang="ru-RU" sz="16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распространяется</a:t>
            </a:r>
            <a:endParaRPr lang="ru-RU" sz="1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6200000">
            <a:off x="2023395" y="1284499"/>
            <a:ext cx="411487" cy="498853"/>
          </a:xfrm>
          <a:prstGeom prst="downArrow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02518" y="1124744"/>
            <a:ext cx="6593726" cy="91225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убой животных в целях получения продуктов убоя, предназначенных для личного потребления и не предназначенных для выпуска в обращение</a:t>
            </a:r>
            <a:endParaRPr lang="ru-RU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385" y="2360273"/>
            <a:ext cx="1835695" cy="5741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убою допускаются животные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448" y="3920545"/>
            <a:ext cx="2051719" cy="17459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Запрещается для использования на пищевые цели направление на убой животных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02518" y="2996953"/>
            <a:ext cx="6593726" cy="3596496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неидентифицированных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больных или подозреваемых в заболевании;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имеющих температуру тела, отличную от нормы;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прошедших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предубойную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выдержку без кормления и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предубойный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ветеринарный осмотр;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прошедших 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исследования 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сап (лошади и другие непарнокопытные);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бработанных препаратами или в отношении которых применялись ветеринарные препараты, предназначенные для откорма, лечения до истечения сроков ожидания их выведения из организма;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свиней в течение 30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(птицы – 10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после скармливания рыбы, рыбных отходов и рыбной муки;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навозными загрязнениями на кожных покровах</a:t>
            </a:r>
            <a:endParaRPr lang="ru-RU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02517" y="2039969"/>
            <a:ext cx="6593726" cy="95698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поступившие из мест, в которых отсутствуют запреты на вывоз животных (карантин, иные ограничения);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имеющие ветеринарные сопроводительные документы</a:t>
            </a:r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2013746" y="4465437"/>
            <a:ext cx="411487" cy="498853"/>
          </a:xfrm>
          <a:prstGeom prst="downArrow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2013747" y="2331949"/>
            <a:ext cx="411487" cy="498853"/>
          </a:xfrm>
          <a:prstGeom prst="downArrow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96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40105" y="-21265"/>
            <a:ext cx="7520580" cy="75433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Продолжительность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предубойной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выдержки согласно приказу № 269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895528" y="6525344"/>
            <a:ext cx="4248472" cy="432048"/>
          </a:xfrm>
        </p:spPr>
        <p:txBody>
          <a:bodyPr>
            <a:normAutofit/>
          </a:bodyPr>
          <a:lstStyle/>
          <a:p>
            <a:pPr algn="ctr"/>
            <a:r>
              <a:rPr lang="ru-RU" sz="1200" b="1" i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Служба ветеринарии Иркутской области</a:t>
            </a:r>
            <a:endParaRPr lang="ru-RU" sz="1200" b="1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2" name="Picture 2" descr="C:\Users\a.borzenko\Documents\Обои\Паводок\В.И. Борзенко\Рисунок герб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22911" cy="75433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685" y="-49061"/>
            <a:ext cx="1139056" cy="113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" y="1083575"/>
            <a:ext cx="2051719" cy="1409321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1749" y="4437112"/>
            <a:ext cx="8748464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endParaRPr lang="ru-RU" sz="1600" b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Поение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животных прекращается не менее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чем за 3 часа до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убоя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err="1" smtClean="0">
                <a:latin typeface="Arial" pitchFamily="34" charset="0"/>
                <a:cs typeface="Arial" pitchFamily="34" charset="0"/>
              </a:rPr>
              <a:t>Предубойный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ветеринарный осмотр осуществляется специалистами в области ветеринарии - уполномоченными лицами органов и организаций, входящих в систему Государственной ветеринарной службы Российской Федерации 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037384841"/>
              </p:ext>
            </p:extLst>
          </p:nvPr>
        </p:nvGraphicFramePr>
        <p:xfrm>
          <a:off x="1763688" y="1109646"/>
          <a:ext cx="5208240" cy="325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918912" y="1216351"/>
            <a:ext cx="38851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кролики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нутрии – не менее 5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час.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92080" y="2031231"/>
            <a:ext cx="3851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птица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6-12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час. </a:t>
            </a:r>
            <a:b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птица водоплавающая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4-6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час.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8912" y="3421913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свиньи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менее 10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36" y="3165453"/>
            <a:ext cx="2869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КРС,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яки, козы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овцы,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олени, верблюды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не менее 15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час.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36" y="1214093"/>
            <a:ext cx="30130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лошади, ослы, мулы, лошаки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не менее 24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439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895528" y="6525344"/>
            <a:ext cx="4248472" cy="432048"/>
          </a:xfrm>
        </p:spPr>
        <p:txBody>
          <a:bodyPr>
            <a:normAutofit/>
          </a:bodyPr>
          <a:lstStyle/>
          <a:p>
            <a:pPr algn="ctr"/>
            <a:r>
              <a:rPr lang="ru-RU" sz="1200" b="1" i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Служба ветеринарии Иркутской области</a:t>
            </a:r>
            <a:endParaRPr lang="ru-RU" sz="1200" b="1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2" name="Picture 2" descr="C:\Users\a.borzenko\Documents\Обои\Паводок\В.И. Борзенко\Рисунок герб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62"/>
            <a:ext cx="822911" cy="75433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952" y="-44111"/>
            <a:ext cx="1139056" cy="113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518957" y="2924944"/>
            <a:ext cx="3404969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5658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07501" y="5589240"/>
            <a:ext cx="8928995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 понятием «иные места, предназначенные для убоя животных» подразумеваются места убоя, не являющиеся производственными объектами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577124" y="1771098"/>
            <a:ext cx="2376264" cy="43204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Пункт 16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7500" y="2203146"/>
            <a:ext cx="4392491" cy="324207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В местах убоя животных: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обеспечивается соблюдение процессов убоя и применение технологических приемов, исключающих загрязнение поверхности туш (тушек); 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обеспечивается разделение процессов убоя: обездвиживание, обескровливание, </a:t>
            </a: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забеловка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съемка шкур (для свиней в шкуре ошпаривание или опалка и очистка туш).</a:t>
            </a:r>
            <a:endParaRPr lang="ru-RU" sz="8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Нутровка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(потрошение) производится не позднее 30-40 мин. после обездвиживания и оглушения животного</a:t>
            </a:r>
            <a:endParaRPr lang="ru-RU" sz="15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572830" y="2348880"/>
            <a:ext cx="4463666" cy="309634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В местах убоя животных выделяются отдельные места:</a:t>
            </a:r>
          </a:p>
          <a:p>
            <a:endParaRPr lang="ru-RU" sz="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предубойного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осмотра;</a:t>
            </a:r>
          </a:p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карантинирования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животных;</a:t>
            </a:r>
          </a:p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опорожнения желудков, забеловки, съемки шкур, нутровки и зачистки туш;</a:t>
            </a:r>
          </a:p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проведения ВСЭ;</a:t>
            </a:r>
          </a:p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для сбора ветеринарных </a:t>
            </a: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конфискатов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Места убоя животных обеспечиваются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водой, моечными и </a:t>
            </a: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дезсредствами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уборочным инвентарем, оборудованием для осуществления убоя животных </a:t>
            </a:r>
          </a:p>
        </p:txBody>
      </p:sp>
      <p:sp>
        <p:nvSpPr>
          <p:cNvPr id="14" name="Заголовок 3"/>
          <p:cNvSpPr>
            <a:spLocks noGrp="1"/>
          </p:cNvSpPr>
          <p:nvPr>
            <p:ph type="title"/>
          </p:nvPr>
        </p:nvSpPr>
        <p:spPr>
          <a:xfrm>
            <a:off x="822912" y="-3862"/>
            <a:ext cx="7500040" cy="7543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Требования к местам убоя животных согласно приказу № 269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5987" y="923980"/>
            <a:ext cx="863930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Места убоя животных должны соответствовать требованиям </a:t>
            </a:r>
          </a:p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п.п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15 и 16 Ветеринарных правил убоя животных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2953" y="1784000"/>
            <a:ext cx="2376264" cy="43204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Пункт 15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0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1898" y="-10990"/>
            <a:ext cx="7534518" cy="7732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Разъяснения обязательных требований  приказа № 269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912393" y="6525344"/>
            <a:ext cx="4248472" cy="432048"/>
          </a:xfrm>
        </p:spPr>
        <p:txBody>
          <a:bodyPr>
            <a:normAutofit/>
          </a:bodyPr>
          <a:lstStyle/>
          <a:p>
            <a:pPr algn="ctr"/>
            <a:r>
              <a:rPr lang="ru-RU" sz="1200" b="1" i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Служба ветеринарии Иркутской области</a:t>
            </a:r>
            <a:endParaRPr lang="ru-RU" sz="1200" b="1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2" name="Picture 2" descr="C:\Users\a.borzenko\Documents\Обои\Паводок\В.И. Борзенко\Рисунок герб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87"/>
            <a:ext cx="822911" cy="75433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-60561"/>
            <a:ext cx="1139056" cy="113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07505" y="1231435"/>
            <a:ext cx="3672407" cy="112387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должен проводиться убой продуктивных животных с целью дальнейшей реализации мяса и продуктов убоя?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6200000">
            <a:off x="3960531" y="1407010"/>
            <a:ext cx="411487" cy="772725"/>
          </a:xfrm>
          <a:prstGeom prst="downArrow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96742" y="1231435"/>
            <a:ext cx="4467251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в специально отведенных местах </a:t>
            </a:r>
          </a:p>
          <a:p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в иных местах, предназначенных для убоя животных</a:t>
            </a:r>
            <a:endParaRPr lang="ru-RU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7505" y="2462635"/>
            <a:ext cx="3672407" cy="10738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Допустимо ли считать срок предубойной выдержки с момента начала «голодной» выдержки в хозяйстве?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45304" y="2207452"/>
            <a:ext cx="4598696" cy="1716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проведения предубойной выдержки животных может быть проведена как в хозяйстве, в котором содержатся животные, так и в местах убоя животных</a:t>
            </a:r>
            <a:endParaRPr lang="ru-RU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7505" y="3924200"/>
            <a:ext cx="3663100" cy="8640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Проводится ли повторное ВСЭ мяса и продуктов убоя?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52637" y="3924200"/>
            <a:ext cx="4483859" cy="10081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установления факта фальсификации и отсутствие прослеживаемости</a:t>
            </a:r>
            <a:endParaRPr lang="ru-RU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604" y="2796021"/>
            <a:ext cx="774700" cy="41433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604" y="4156612"/>
            <a:ext cx="774700" cy="41433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604" y="5357098"/>
            <a:ext cx="774700" cy="41433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107505" y="5160122"/>
            <a:ext cx="3663099" cy="93317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Куда наносится оттиск ветеринарного клейма: на транспортную или потребительскую упаковку?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617549" y="5160122"/>
            <a:ext cx="4526452" cy="122120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невозможности нанесения клейма на мясо и продукты убоя допускается его нанесение на потребительскую или транспортную упаковку, в т.ч. типографским способом</a:t>
            </a:r>
            <a:endParaRPr lang="ru-RU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895528" y="6543567"/>
            <a:ext cx="4248472" cy="432047"/>
          </a:xfrm>
        </p:spPr>
        <p:txBody>
          <a:bodyPr>
            <a:normAutofit/>
          </a:bodyPr>
          <a:lstStyle/>
          <a:p>
            <a:pPr algn="r"/>
            <a:r>
              <a:rPr lang="ru-RU" sz="1200" b="1" i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Служба ветеринарии Иркутской области</a:t>
            </a:r>
            <a:endParaRPr lang="ru-RU" sz="1200" b="1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2" name="Picture 2" descr="C:\Users\a.borzenko\Documents\Обои\Паводок\В.И. Борзенко\Рисунок герб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11" cy="75433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-21060"/>
            <a:ext cx="1139056" cy="113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518957" y="2924944"/>
            <a:ext cx="3404969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" name="Нашивка 5"/>
          <p:cNvSpPr/>
          <p:nvPr/>
        </p:nvSpPr>
        <p:spPr>
          <a:xfrm>
            <a:off x="163619" y="970428"/>
            <a:ext cx="5756809" cy="2098532"/>
          </a:xfrm>
          <a:prstGeom prst="chevron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7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Подготовлена памятка для населения по убою сельскохозяйственного </a:t>
            </a:r>
            <a:r>
              <a:rPr lang="ru-RU" sz="1700" b="1" dirty="0" smtClean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скота, которая </a:t>
            </a:r>
            <a:r>
              <a:rPr lang="ru-RU" sz="17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направлена Главам муниципальных образований с целью доведения до сведения населения и всех заинтересованных лиц</a:t>
            </a:r>
          </a:p>
        </p:txBody>
      </p:sp>
      <p:sp>
        <p:nvSpPr>
          <p:cNvPr id="9" name="Нашивка 8"/>
          <p:cNvSpPr/>
          <p:nvPr/>
        </p:nvSpPr>
        <p:spPr>
          <a:xfrm>
            <a:off x="143897" y="3212976"/>
            <a:ext cx="5776532" cy="1440160"/>
          </a:xfrm>
          <a:prstGeom prst="chevron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Проведена работа со специалистами ОГБУ СББЖ, подведомственными службе ветеринарии, по исполнению требований Ветеринарных правил</a:t>
            </a:r>
          </a:p>
          <a:p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187230" y="4797152"/>
            <a:ext cx="5608906" cy="1584176"/>
          </a:xfrm>
          <a:prstGeom prst="chevron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Изготовлены </a:t>
            </a:r>
            <a:r>
              <a:rPr lang="ru-RU" sz="16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используются новые овальные клейма и ветеринарные </a:t>
            </a: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штампы, предназначенные для клеймения мяса и продуктов убоя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2" descr="C:\Users\a.borzenko\Desktop\Для презентации\Памят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414" y="876337"/>
            <a:ext cx="2885530" cy="3992823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a.borzenko\Desktop\Для презентации\клеймо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736" y="4941843"/>
            <a:ext cx="1920886" cy="143948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3"/>
          <p:cNvSpPr>
            <a:spLocks noGrp="1"/>
          </p:cNvSpPr>
          <p:nvPr>
            <p:ph type="title"/>
          </p:nvPr>
        </p:nvSpPr>
        <p:spPr>
          <a:xfrm>
            <a:off x="781898" y="-10990"/>
            <a:ext cx="7534518" cy="7732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Разъяснения обязательных требований  приказа № 269</a:t>
            </a:r>
          </a:p>
        </p:txBody>
      </p:sp>
    </p:spTree>
    <p:extLst>
      <p:ext uri="{BB962C8B-B14F-4D97-AF65-F5344CB8AC3E}">
        <p14:creationId xmlns:p14="http://schemas.microsoft.com/office/powerpoint/2010/main" val="25811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895528" y="6543567"/>
            <a:ext cx="4248472" cy="432047"/>
          </a:xfrm>
        </p:spPr>
        <p:txBody>
          <a:bodyPr>
            <a:normAutofit/>
          </a:bodyPr>
          <a:lstStyle/>
          <a:p>
            <a:pPr algn="r"/>
            <a:r>
              <a:rPr lang="ru-RU" sz="1200" b="1" i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Служба ветеринарии Иркутской области</a:t>
            </a:r>
            <a:endParaRPr lang="ru-RU" sz="1200" b="1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2" name="Picture 2" descr="C:\Users\a.borzenko\Documents\Обои\Паводок\В.И. Борзенко\Рисунок герб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11" cy="75433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-21060"/>
            <a:ext cx="1139056" cy="113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518957" y="2924944"/>
            <a:ext cx="3404969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4" name="Заголовок 3"/>
          <p:cNvSpPr>
            <a:spLocks noGrp="1"/>
          </p:cNvSpPr>
          <p:nvPr>
            <p:ph type="title"/>
          </p:nvPr>
        </p:nvSpPr>
        <p:spPr>
          <a:xfrm>
            <a:off x="781898" y="-10990"/>
            <a:ext cx="7534518" cy="7732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Памятка для населения по убою с.-х. животных согласно требованиям приказа № 269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908720"/>
            <a:ext cx="74523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убой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продуктивных животных,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мясо которых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предназначены для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использования в пищевых целях,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производится в специально отведенных для этих целей местах (убойных пунктах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транспортировка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животного к месту убоя осуществляется при наличии ветеринарных сопроводительных документов (ВСД) специализированным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транспортом;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кузов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автомашины должен быть чистым,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борта -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ровные, без острых предметов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имеющие соответствующую высоту,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гладкий,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без щелей, закрыт слоем подстилки (из соломы, опилок и т.п.) или иметь деревянные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настил;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ВСД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выдаются государственной ветеринарной службой по месту содержания животных. </a:t>
            </a:r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получения ВСД на животное, направляемое на убой, владелец животного должен подтвердить, что животное не подвергалось воздействию гормональных, стимулирующих препаратов, антибиотиков и других лекарственных препаратов, введенных перед убоем до истечения сроков их выведения из организма животного (в форме расписки, заявления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животные должны быть исследованы на:</a:t>
            </a:r>
          </a:p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КРС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туберкулез, бруцеллез, лейкоз; </a:t>
            </a:r>
          </a:p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МРС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бруцеллез; </a:t>
            </a:r>
          </a:p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свиньи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(свиноматки и производители) - бруцеллез,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туберкулез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b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     эпизоотическим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показателям); </a:t>
            </a:r>
          </a:p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лошади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сап, бруцеллез, ИНАН, случная болезнь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лошадей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животные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должны быть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вакцинированы: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КРС, МРС,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лошади - против сибирской язвы;</a:t>
            </a:r>
          </a:p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свиньи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классическая чума свиней (КЧС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700808"/>
            <a:ext cx="1368152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Выдержки из Памятки для населения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20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518" y="1224965"/>
            <a:ext cx="2299362" cy="230425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323528" y="2403895"/>
            <a:ext cx="1587162" cy="153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8957" y="1069285"/>
            <a:ext cx="4505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территории Иркутской области функционирует лабораторий </a:t>
            </a:r>
            <a:r>
              <a:rPr lang="ru-RU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ВСЭ: </a:t>
            </a:r>
          </a:p>
          <a:p>
            <a:pPr lvl="0" algn="ctr"/>
            <a:r>
              <a:rPr lang="ru-RU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состоянию на 01.01.2023)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46695" y="4149080"/>
            <a:ext cx="2304256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81800" y="1984552"/>
            <a:ext cx="2692526" cy="25483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22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государственных ветеринарных учреждениях (ОГБУ СББЖ)</a:t>
            </a:r>
          </a:p>
          <a:p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на предприятиях торговли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25090">
            <a:off x="1846913" y="2372850"/>
            <a:ext cx="618129" cy="683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74303">
            <a:off x="1859713" y="3239564"/>
            <a:ext cx="621094" cy="68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52109" y="4941168"/>
            <a:ext cx="7730332" cy="72008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ВСЭ проводится на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убойном предприятии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ркутской области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24128" y="3747795"/>
            <a:ext cx="3174279" cy="50405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Задействовано 54 ветеринарных специалистов</a:t>
            </a:r>
            <a:endParaRPr lang="ru-RU" sz="1600" b="1" dirty="0">
              <a:solidFill>
                <a:schemeClr val="tx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323528" y="2403895"/>
            <a:ext cx="1587162" cy="1530767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 descr="C:\Users\a.borzenko\Documents\Обои\Паводок\В.И. Борзенко\Рисунок герба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11" cy="75433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-21060"/>
            <a:ext cx="1139056" cy="113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Заголовок 3"/>
          <p:cNvSpPr>
            <a:spLocks noGrp="1"/>
          </p:cNvSpPr>
          <p:nvPr>
            <p:ph type="title"/>
          </p:nvPr>
        </p:nvSpPr>
        <p:spPr>
          <a:xfrm>
            <a:off x="781898" y="-10990"/>
            <a:ext cx="7534518" cy="7732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Ветеринарно-санитарная экспертиза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1" name="Текст 4"/>
          <p:cNvSpPr txBox="1">
            <a:spLocks/>
          </p:cNvSpPr>
          <p:nvPr/>
        </p:nvSpPr>
        <p:spPr>
          <a:xfrm>
            <a:off x="4898894" y="6525344"/>
            <a:ext cx="4248472" cy="4320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200" b="1" i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Служба ветеринарии Иркутской области</a:t>
            </a:r>
            <a:endParaRPr lang="ru-RU" sz="1200" b="1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43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518957" y="2924944"/>
            <a:ext cx="3404969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010920"/>
              </p:ext>
            </p:extLst>
          </p:nvPr>
        </p:nvGraphicFramePr>
        <p:xfrm>
          <a:off x="369437" y="1133067"/>
          <a:ext cx="6096000" cy="1359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232248"/>
                <a:gridCol w="1127448"/>
              </a:tblGrid>
              <a:tr h="711757">
                <a:tc rowSpan="2">
                  <a:txBody>
                    <a:bodyPr/>
                    <a:lstStyle/>
                    <a:p>
                      <a:pPr algn="ctr"/>
                      <a:endParaRPr lang="ru-RU" sz="1600" b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Всего: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44 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(по оперативным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данным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службы ветеринарии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Предприятия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«закрытого типа» 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64807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Оказывают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услуги населению 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4" name="Picture 2" descr="C:\Users\a.borzenko\Desktop\Для презентации\blog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99259"/>
            <a:ext cx="3482509" cy="196072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356667"/>
              </p:ext>
            </p:extLst>
          </p:nvPr>
        </p:nvGraphicFramePr>
        <p:xfrm>
          <a:off x="251520" y="3382144"/>
          <a:ext cx="4693248" cy="2413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3253088"/>
              </a:tblGrid>
              <a:tr h="34440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РАЙОН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ХОЗ.СУБЪЕКТ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44402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Зиминский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1) СПК «</a:t>
                      </a:r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Окинский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509547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Усольский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2) АО «</a:t>
                      </a:r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Усольские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мясопродукты»</a:t>
                      </a:r>
                    </a:p>
                    <a:p>
                      <a:pPr algn="l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3) ИП Глава К(Ф)Х Шмидт Н.Н.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44402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Нукутский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4) СССПК «Спектр»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44402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Чунский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5) ИП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Глава К(Ф)Х </a:t>
                      </a:r>
                      <a:r>
                        <a:rPr lang="ru-RU" sz="14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Бурыгина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И.Б.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44402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Эхирит-Булагатский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6) ООО «Усть-Ордынский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м/к»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pic>
        <p:nvPicPr>
          <p:cNvPr id="14" name="Picture 2" descr="C:\Users\a.borzenko\Documents\Обои\Паводок\В.И. Борзенко\Рисунок герб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11" cy="75433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-21060"/>
            <a:ext cx="1139056" cy="113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Заголовок 3"/>
          <p:cNvSpPr>
            <a:spLocks noGrp="1"/>
          </p:cNvSpPr>
          <p:nvPr>
            <p:ph type="title"/>
          </p:nvPr>
        </p:nvSpPr>
        <p:spPr>
          <a:xfrm>
            <a:off x="781898" y="-10990"/>
            <a:ext cx="7534518" cy="7732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Хозяйствующие субъекты, осуществляющие убой с.-х. животных на территории области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42784" y="2923120"/>
            <a:ext cx="3723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Оказывают услуги населению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трелка углом 2"/>
          <p:cNvSpPr/>
          <p:nvPr/>
        </p:nvSpPr>
        <p:spPr>
          <a:xfrm rot="10800000">
            <a:off x="5084620" y="2739550"/>
            <a:ext cx="1062992" cy="55290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Текст 4"/>
          <p:cNvSpPr txBox="1">
            <a:spLocks/>
          </p:cNvSpPr>
          <p:nvPr/>
        </p:nvSpPr>
        <p:spPr>
          <a:xfrm>
            <a:off x="4895528" y="6543567"/>
            <a:ext cx="4248472" cy="4320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200" b="1" i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Служба ветеринарии Иркутской области</a:t>
            </a:r>
            <a:endParaRPr lang="ru-RU" sz="1200" b="1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06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TM01859861[[fn=Выставка]]</Template>
  <TotalTime>3625</TotalTime>
  <Words>1042</Words>
  <Application>Microsoft Office PowerPoint</Application>
  <PresentationFormat>Экран (4:3)</PresentationFormat>
  <Paragraphs>119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Tradeshow</vt:lpstr>
      <vt:lpstr>Реализация новых ветеринарных правил убоя животных и ветеринарных правил назначения и проведения ветеринарно-санитарной экспертизы мяса и продуктов убоя (промысла) животных, предназначенных для переработки и (или) реализации  (приказ Минсельхоза России от 28.04.2022 № 269 (далее – приказ № 269)</vt:lpstr>
      <vt:lpstr>Основные требования приказа № 269</vt:lpstr>
      <vt:lpstr>Продолжительность предубойной выдержки согласно приказу № 269</vt:lpstr>
      <vt:lpstr>Требования к местам убоя животных согласно приказу № 269</vt:lpstr>
      <vt:lpstr>Разъяснения обязательных требований  приказа № 269</vt:lpstr>
      <vt:lpstr>Разъяснения обязательных требований  приказа № 269</vt:lpstr>
      <vt:lpstr>Памятка для населения по убою с.-х. животных согласно требованиям приказа № 269</vt:lpstr>
      <vt:lpstr>Ветеринарно-санитарная экспертиза </vt:lpstr>
      <vt:lpstr>Хозяйствующие субъекты, осуществляющие убой с.-х. животных на территории области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новых ветеринарных правил убоя животных и ветеринарных правил назначения и прведения ветеринарно-санитареой экспертизы мяса и прдуктов убоя</dc:title>
  <dc:creator>Борзенко Александра Владимировна</dc:creator>
  <cp:lastModifiedBy>Vet9</cp:lastModifiedBy>
  <cp:revision>70</cp:revision>
  <dcterms:created xsi:type="dcterms:W3CDTF">2023-03-21T01:47:02Z</dcterms:created>
  <dcterms:modified xsi:type="dcterms:W3CDTF">2023-05-22T08:24:44Z</dcterms:modified>
</cp:coreProperties>
</file>