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8" r:id="rId4"/>
    <p:sldId id="309" r:id="rId5"/>
    <p:sldId id="312" r:id="rId6"/>
    <p:sldId id="310" r:id="rId7"/>
    <p:sldId id="311" r:id="rId8"/>
    <p:sldId id="292" r:id="rId9"/>
    <p:sldId id="288" r:id="rId10"/>
    <p:sldId id="301" r:id="rId11"/>
    <p:sldId id="302" r:id="rId12"/>
    <p:sldId id="305" r:id="rId13"/>
    <p:sldId id="306" r:id="rId14"/>
    <p:sldId id="307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9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97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9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57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8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71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1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8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7E3F-C213-4909-8F7A-F27B1221084D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50F7-113E-4C91-BA97-98CBDDCA19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612560" y="885259"/>
            <a:ext cx="1395834" cy="1443338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1967" y1="23718" x2="51967" y2="23718"/>
                        <a14:backgroundMark x1="78243" y1="24713" x2="78243" y2="24713"/>
                        <a14:backgroundMark x1="97992" y1="40168" x2="97992" y2="40168"/>
                        <a14:backgroundMark x1="79163" y1="27161" x2="79163" y2="27161"/>
                        <a14:backgroundMark x1="49372" y1="23565" x2="49372" y2="23565"/>
                        <a14:backgroundMark x1="28117" y1="28386" x2="28117" y2="28386"/>
                        <a14:backgroundMark x1="71715" y1="28156" x2="71715" y2="28156"/>
                        <a14:backgroundMark x1="57657" y1="21117" x2="57657" y2="21117"/>
                        <a14:backgroundMark x1="42343" y1="20964" x2="42343" y2="20964"/>
                        <a14:backgroundMark x1="1590" y1="39556" x2="1590" y2="39556"/>
                        <a14:backgroundMark x1="34895" y1="74828" x2="34895" y2="74828"/>
                        <a14:backgroundMark x1="65105" y1="74445" x2="65105" y2="74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260648"/>
            <a:ext cx="1195009" cy="1306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543506"/>
            <a:ext cx="826809" cy="102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3505"/>
            <a:ext cx="834666" cy="102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7504" y="1772816"/>
            <a:ext cx="8928992" cy="3672408"/>
          </a:xfrm>
          <a:prstGeom prst="roundRect">
            <a:avLst/>
          </a:prstGeom>
          <a:solidFill>
            <a:srgbClr val="FFFFFF">
              <a:alpha val="30196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«Основные аспекты при работе с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ФГИС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«Меркурий»,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проверка подлинности документов на товары животного происхождения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социальных учреждениях»</a:t>
            </a:r>
            <a:endParaRPr lang="ru-RU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56463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Управление Россельхознадзора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Иркутской области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Республике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Бурятия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9036" y="5517232"/>
            <a:ext cx="865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Чистякова Галина Андреевна, государственный инспектор отдела федерального государственного ветеринарного надзора по Иркутской области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Управления Россельхознадзора по Иркутской области и Республике Бурятия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7" y="1340768"/>
            <a:ext cx="88015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673" y="332656"/>
            <a:ext cx="7886653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Сомнительная информация о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продукции, не позволяющая идентифицировать продукцию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6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3" y="1124744"/>
            <a:ext cx="84981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88665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Сомнительная информация о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29312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281" y="1288330"/>
            <a:ext cx="8229600" cy="4281339"/>
          </a:xfrm>
        </p:spPr>
        <p:txBody>
          <a:bodyPr>
            <a:noAutofit/>
          </a:bodyPr>
          <a:lstStyle/>
          <a:p>
            <a:pPr marL="0"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14.43. КоАП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изготовителем, исполнителем (лицом, выполняющим функции иностранного изготовителя), продавцом требований технических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</a:t>
            </a:r>
          </a:p>
          <a:p>
            <a:pPr marL="0"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изготовителем, исполнителем (лицом, выполняющим функции иностранного изготовителя), продавцом требований технических регламентов или подлежащих применению до дня вступления в силу соответствующих технических регламентов обязательных требований к продукции либо к продукции и связанным с требованиями к продукции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 либо выпуск в обращение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соответствующей таким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требованиям.</a:t>
            </a:r>
          </a:p>
          <a:p>
            <a:pPr marL="0"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до 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должностных лиц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лиц, осуществляющих предпринимательскую деятельность без образования юридического лица,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юридических лиц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Действия, предусмотренные частью 1 настоящей статьи, повлекшие причинение вреда жизни или здоровью граждан, имуществу физических или юридических лиц, государственному или муниципальному имуществу, окружающей среде, жизни или здоровью животных и растений либо создавшие угрозу причинения вреда жизни или здоровью граждан, окружающей среде, жизни или здоровью животных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  <a:p>
            <a:pPr marL="0"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наложение административного штрафа на граждан в размере от 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с конфискацией предметов административного правонарушения либо без таковой; на должностных лиц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лиц, осуществляющих предпринимательскую деятельность без образования юридического лица,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с конфискацией предметов административного правонарушения либо без таковой; на юридических лиц -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с конфискацией предметов административного правонарушения либо без таковой.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73" y="332656"/>
            <a:ext cx="7886653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Административная ответственность за нарушение Технический регламентов</a:t>
            </a:r>
          </a:p>
        </p:txBody>
      </p:sp>
    </p:spTree>
    <p:extLst>
      <p:ext uri="{BB962C8B-B14F-4D97-AF65-F5344CB8AC3E}">
        <p14:creationId xmlns:p14="http://schemas.microsoft.com/office/powerpoint/2010/main" val="320904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85395"/>
          </a:xfrm>
        </p:spPr>
        <p:txBody>
          <a:bodyPr>
            <a:noAutofit/>
          </a:bodyPr>
          <a:lstStyle/>
          <a:p>
            <a:pPr marL="0"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10.6. КоАП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карантина животных или других ветеринарно-санитарных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</a:p>
          <a:p>
            <a:pPr marL="0"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правил карантина животных или других ветеринарно-санитарных правил, за исключением случаев, предусмотренных частью 2 настоящей статьи, влечет наложение административного штрафа на граждан в размере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рублей; на должностных лиц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лиц, осуществляющих предпринимательскую деятельность без образования юридического лица, - от 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пяти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административное приостановление деятельности на срок до девяноста суток; на юридических лиц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административное приостановление деятельности на срок до девяноста суток.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правил борьбы с карантинными и особо опасными болезнями животных, влечет наложение административного штрафа на граждан в размере от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тысячи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на должностных лиц - от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лиц, осуществляющих предпринимательскую деятельность без образования юридического лица, - от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административное приостановление деятельности на срок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суток; на юридических лиц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административное приостановление деятельности на срок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73" y="764704"/>
            <a:ext cx="788665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Нарушение ветеринарных-санитарных правил</a:t>
            </a:r>
          </a:p>
        </p:txBody>
      </p:sp>
    </p:spTree>
    <p:extLst>
      <p:ext uri="{BB962C8B-B14F-4D97-AF65-F5344CB8AC3E}">
        <p14:creationId xmlns:p14="http://schemas.microsoft.com/office/powerpoint/2010/main" val="21356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864073"/>
            <a:ext cx="8229600" cy="4525963"/>
          </a:xfrm>
        </p:spPr>
        <p:txBody>
          <a:bodyPr>
            <a:noAutofit/>
          </a:bodyPr>
          <a:lstStyle/>
          <a:p>
            <a:pPr marL="0" lvl="0" indent="4476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10.8. КоАП РФ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</a:t>
            </a:r>
          </a:p>
          <a:p>
            <a:pPr marL="0" lvl="0" indent="447675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 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животноводства, за исключением случаев, предусмотренных частями 2 и 3 настоящей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рублей; на должностных лиц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5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юридических лиц - от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476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Перевозка сельскохозяйственных животных и (или) продуктов животноводства без ветеринарных сопроводительных документов, за исключением перевозки сельскохозяйственных животных и (или) продуктов животноводства для личного пользования, влечет наложение административного штрафа на граждан в размере от 3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5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должностных лиц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30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юридических лиц - от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</a:t>
            </a:r>
          </a:p>
          <a:p>
            <a:pPr marL="0"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ветеринарно-санитарных правил сбора, утилизации и уничтожения биологических отходов, влечет наложение административного штрафа на граждан в размере от 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должностных лиц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на лиц, осуществляющих предпринимательскую деятельность без образования юридического лица,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административное приостановление деятельности на срок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суток; на юридических лиц -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административное приостановление деятельности на срок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88665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Нарушение ветеринарных-санитарных правил</a:t>
            </a:r>
          </a:p>
        </p:txBody>
      </p:sp>
    </p:spTree>
    <p:extLst>
      <p:ext uri="{BB962C8B-B14F-4D97-AF65-F5344CB8AC3E}">
        <p14:creationId xmlns:p14="http://schemas.microsoft.com/office/powerpoint/2010/main" val="347128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8" y="249411"/>
            <a:ext cx="403154" cy="499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97" y="260649"/>
            <a:ext cx="397821" cy="4878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895" y="260648"/>
            <a:ext cx="2326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mbria" pitchFamily="18" charset="0"/>
              </a:rPr>
              <a:t>Управление Россельхознадзора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по Иркутской области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и Республике Бурятия</a:t>
            </a:r>
            <a:endParaRPr lang="ru-RU" sz="11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908720"/>
            <a:ext cx="7992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388068" y="2276872"/>
            <a:ext cx="6329832" cy="2160240"/>
          </a:xfrm>
          <a:prstGeom prst="roundRect">
            <a:avLst/>
          </a:prstGeom>
          <a:solidFill>
            <a:srgbClr val="FFFFFF">
              <a:alpha val="30196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90" y1="39073" x2="36090" y2="39073"/>
                        <a14:backgroundMark x1="21805" y1="27152" x2="21805" y2="27152"/>
                        <a14:backgroundMark x1="2256" y1="36424" x2="2256" y2="36424"/>
                        <a14:backgroundMark x1="2256" y1="41722" x2="2256" y2="41722"/>
                        <a14:backgroundMark x1="47368" y1="23841" x2="47368" y2="23841"/>
                        <a14:backgroundMark x1="66917" y1="37748" x2="66917" y2="37748"/>
                        <a14:backgroundMark x1="70677" y1="46358" x2="70677" y2="46358"/>
                        <a14:backgroundMark x1="31579" y1="47020" x2="31579" y2="47020"/>
                        <a14:backgroundMark x1="98496" y1="36424" x2="98496" y2="36424"/>
                        <a14:backgroundMark x1="99248" y1="42384" x2="99248" y2="42384"/>
                        <a14:backgroundMark x1="98496" y1="47682" x2="98496" y2="47682"/>
                        <a14:backgroundMark x1="42857" y1="79470" x2="42857" y2="7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33087"/>
            <a:ext cx="552250" cy="6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8" y="249411"/>
            <a:ext cx="403154" cy="499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97" y="260649"/>
            <a:ext cx="397821" cy="4878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895" y="260648"/>
            <a:ext cx="2326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mbria" pitchFamily="18" charset="0"/>
              </a:rPr>
              <a:t>Управление Россельхознадзора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по Иркутской области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и Республике Бурятия</a:t>
            </a:r>
            <a:endParaRPr lang="ru-RU" sz="11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908720"/>
            <a:ext cx="7992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90" y1="39073" x2="36090" y2="39073"/>
                        <a14:backgroundMark x1="21805" y1="27152" x2="21805" y2="27152"/>
                        <a14:backgroundMark x1="2256" y1="36424" x2="2256" y2="36424"/>
                        <a14:backgroundMark x1="2256" y1="41722" x2="2256" y2="41722"/>
                        <a14:backgroundMark x1="47368" y1="23841" x2="47368" y2="23841"/>
                        <a14:backgroundMark x1="66917" y1="37748" x2="66917" y2="37748"/>
                        <a14:backgroundMark x1="70677" y1="46358" x2="70677" y2="46358"/>
                        <a14:backgroundMark x1="31579" y1="47020" x2="31579" y2="47020"/>
                        <a14:backgroundMark x1="98496" y1="36424" x2="98496" y2="36424"/>
                        <a14:backgroundMark x1="99248" y1="42384" x2="99248" y2="42384"/>
                        <a14:backgroundMark x1="98496" y1="47682" x2="98496" y2="47682"/>
                        <a14:backgroundMark x1="42857" y1="79470" x2="42857" y2="7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33087"/>
            <a:ext cx="552250" cy="627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-71058" y="306896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036" y="2132856"/>
            <a:ext cx="8461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FF0000"/>
                </a:solidFill>
              </a:rPr>
              <a:t>Некритическими ошибками </a:t>
            </a:r>
            <a:r>
              <a:rPr lang="ru-RU" dirty="0" smtClean="0"/>
              <a:t>считаются ошибки в наименовании подконтрольного товара, адресах отправки и доставки, наименованиях отправителя и получателя, которые не создают возможности перепутать данную продукцию с другой продукцией, один адрес с другим, одного наименования с другим.</a:t>
            </a:r>
          </a:p>
          <a:p>
            <a:pPr indent="457200" algn="just"/>
            <a:r>
              <a:rPr lang="ru-RU" dirty="0" smtClean="0">
                <a:solidFill>
                  <a:srgbClr val="FF0000"/>
                </a:solidFill>
              </a:rPr>
              <a:t>Критическими ошибками</a:t>
            </a:r>
            <a:r>
              <a:rPr lang="ru-RU" dirty="0" smtClean="0"/>
              <a:t>, считаются ошибки не относимые к некритическим.</a:t>
            </a:r>
          </a:p>
          <a:p>
            <a:pPr indent="457200" algn="just"/>
            <a:r>
              <a:rPr lang="ru-RU" dirty="0" smtClean="0"/>
              <a:t>К основным выявленным нарушениям относятся: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 «гашение ЭВСД»;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оформление ЭВСД на продукцию с истекшим сроком годности, а так же гашение </a:t>
            </a:r>
            <a:r>
              <a:rPr lang="ru-RU" dirty="0" err="1" smtClean="0"/>
              <a:t>эВСД</a:t>
            </a:r>
            <a:r>
              <a:rPr lang="ru-RU" dirty="0" smtClean="0"/>
              <a:t> на продукцию с истекшим сроком годности, для реализации в пищу людям;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 внесение в ЭВСД данных не позволяющих идентифицировать продукцию (товары в ассортименте);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формление ЭВСД, на оформление которых отсутствуют полномочия;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 внесение недостоверных данных о происхождении подконтрольных товаров;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ата оформления ЭВСД ранее даты производства партии подконтрольного товара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отсутствие ЭВСД на сырьё у ХС производителей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651" y="965231"/>
            <a:ext cx="788665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При анализе ветеринарных сопроводительных документов выявляются ошибки которые делятся на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ритические и некритические ошибки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выглядит декларация о соответствии на выпускаемую продукцию и какие требования при  проверке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чистякова га\Desktop\декларация о соответств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Подтверждение подлинности декларации, сертификаты соответствия, а так же аккредитованные лаборатории можно проверить на сайте </a:t>
            </a:r>
            <a:r>
              <a:rPr lang="en-US" sz="2700" dirty="0" smtClean="0"/>
              <a:t>https</a:t>
            </a:r>
            <a:r>
              <a:rPr lang="en-US" sz="2700" dirty="0"/>
              <a:t>://fsa.gov.ru/</a:t>
            </a:r>
            <a:r>
              <a:rPr lang="ru-RU" sz="27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чистякова га\Desktop\Сайт росакредитац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9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декларации о соответствии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Наименование выпускаемой продукции в соответствии с нанесенной маркировкой на продукте </a:t>
            </a:r>
            <a:r>
              <a:rPr lang="ru-RU" dirty="0" smtClean="0">
                <a:solidFill>
                  <a:srgbClr val="FF0000"/>
                </a:solidFill>
              </a:rPr>
              <a:t>( в графе заявляет, что) </a:t>
            </a:r>
            <a:endParaRPr lang="ru-RU" dirty="0" smtClean="0"/>
          </a:p>
          <a:p>
            <a:r>
              <a:rPr lang="ru-RU" dirty="0" smtClean="0"/>
              <a:t>2. Декларация о соответствии принята на основании </a:t>
            </a:r>
            <a:r>
              <a:rPr lang="ru-RU" dirty="0" smtClean="0">
                <a:solidFill>
                  <a:srgbClr val="FF0000"/>
                </a:solidFill>
              </a:rPr>
              <a:t>(указывается протокол испытаний и испытательная лаборатория или центр</a:t>
            </a:r>
            <a:r>
              <a:rPr lang="ru-RU" dirty="0" smtClean="0"/>
              <a:t>), нужно проверить существует ли данная лаборатория, стоит ли лаборатория в реестре аккредитованных лиц, имеется ли аккредитация на исследования пищевой продукции. Если имеются сомнения при заключении контрактов, письменный запрос в Управление Россельхознадзора по Иркутской области и Республике Бурятия.</a:t>
            </a:r>
          </a:p>
          <a:p>
            <a:r>
              <a:rPr lang="ru-RU" dirty="0" smtClean="0"/>
              <a:t>3. Выдавалась ли декларация с </a:t>
            </a:r>
            <a:r>
              <a:rPr lang="ru-RU" dirty="0"/>
              <a:t>таким ЕАЭС </a:t>
            </a:r>
            <a:r>
              <a:rPr lang="en-US" dirty="0"/>
              <a:t>N RU </a:t>
            </a:r>
            <a:r>
              <a:rPr lang="ru-RU" dirty="0"/>
              <a:t>Д-</a:t>
            </a:r>
            <a:r>
              <a:rPr lang="en-US" dirty="0"/>
              <a:t>RU.</a:t>
            </a:r>
            <a:r>
              <a:rPr lang="ru-RU" dirty="0" smtClean="0"/>
              <a:t>РА03.А.98126/23 </a:t>
            </a:r>
            <a:r>
              <a:rPr lang="ru-RU" dirty="0" smtClean="0">
                <a:solidFill>
                  <a:srgbClr val="FF0000"/>
                </a:solidFill>
              </a:rPr>
              <a:t>(копия заверенная печатью поставщика не подтверждает подлинность). 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8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выглядит электронное ветеринарное свидетельство, на что надо обратить внимание: лабораторные </a:t>
            </a:r>
            <a:r>
              <a:rPr lang="ru-RU" sz="2800" dirty="0" smtClean="0"/>
              <a:t>исследования, а так же № протокола или экспертизы должны быть указаны в документе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чистякова га\Desktop\приме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7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Статус производственного сертификата оформлен ( не оформлен или аннулирован говорит о том что, возможно фантомное производство)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чистякова га\Desktop\Пример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5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8" y="249411"/>
            <a:ext cx="403154" cy="499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97" y="260649"/>
            <a:ext cx="397821" cy="4878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895" y="260648"/>
            <a:ext cx="2326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mbria" pitchFamily="18" charset="0"/>
              </a:rPr>
              <a:t>Управление Россельхознадзора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по Иркутской области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и Республике Бурятия</a:t>
            </a:r>
            <a:endParaRPr lang="ru-RU" sz="11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908720"/>
            <a:ext cx="7992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90" y1="39073" x2="36090" y2="39073"/>
                        <a14:backgroundMark x1="21805" y1="27152" x2="21805" y2="27152"/>
                        <a14:backgroundMark x1="2256" y1="36424" x2="2256" y2="36424"/>
                        <a14:backgroundMark x1="2256" y1="41722" x2="2256" y2="41722"/>
                        <a14:backgroundMark x1="47368" y1="23841" x2="47368" y2="23841"/>
                        <a14:backgroundMark x1="66917" y1="37748" x2="66917" y2="37748"/>
                        <a14:backgroundMark x1="70677" y1="46358" x2="70677" y2="46358"/>
                        <a14:backgroundMark x1="31579" y1="47020" x2="31579" y2="47020"/>
                        <a14:backgroundMark x1="98496" y1="36424" x2="98496" y2="36424"/>
                        <a14:backgroundMark x1="99248" y1="42384" x2="99248" y2="42384"/>
                        <a14:backgroundMark x1="98496" y1="47682" x2="98496" y2="47682"/>
                        <a14:backgroundMark x1="42857" y1="79470" x2="42857" y2="7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33087"/>
            <a:ext cx="552250" cy="627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07504" y="320219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21453" cy="47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651" y="965231"/>
            <a:ext cx="788665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Интервальная дата выработки не допускается, только в исключительных случаях (рыба замороженная импортного происхождения и РФ.</a:t>
            </a:r>
            <a:endParaRPr lang="ru-RU" alt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8" y="249411"/>
            <a:ext cx="403154" cy="499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97" y="260649"/>
            <a:ext cx="397821" cy="4878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895" y="260648"/>
            <a:ext cx="2326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mbria" pitchFamily="18" charset="0"/>
              </a:rPr>
              <a:t>Управление Россельхознадзора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по Иркутской области</a:t>
            </a:r>
            <a:br>
              <a:rPr lang="ru-RU" sz="1100" dirty="0" smtClean="0">
                <a:latin typeface="Cambria" pitchFamily="18" charset="0"/>
              </a:rPr>
            </a:br>
            <a:r>
              <a:rPr lang="ru-RU" sz="1100" dirty="0" smtClean="0">
                <a:latin typeface="Cambria" pitchFamily="18" charset="0"/>
              </a:rPr>
              <a:t>и Республике Бурятия</a:t>
            </a:r>
            <a:endParaRPr lang="ru-RU" sz="11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908720"/>
            <a:ext cx="7992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90" y1="39073" x2="36090" y2="39073"/>
                        <a14:backgroundMark x1="21805" y1="27152" x2="21805" y2="27152"/>
                        <a14:backgroundMark x1="2256" y1="36424" x2="2256" y2="36424"/>
                        <a14:backgroundMark x1="2256" y1="41722" x2="2256" y2="41722"/>
                        <a14:backgroundMark x1="47368" y1="23841" x2="47368" y2="23841"/>
                        <a14:backgroundMark x1="66917" y1="37748" x2="66917" y2="37748"/>
                        <a14:backgroundMark x1="70677" y1="46358" x2="70677" y2="46358"/>
                        <a14:backgroundMark x1="31579" y1="47020" x2="31579" y2="47020"/>
                        <a14:backgroundMark x1="98496" y1="36424" x2="98496" y2="36424"/>
                        <a14:backgroundMark x1="99248" y1="42384" x2="99248" y2="42384"/>
                        <a14:backgroundMark x1="98496" y1="47682" x2="98496" y2="47682"/>
                        <a14:backgroundMark x1="42857" y1="79470" x2="42857" y2="7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33087"/>
            <a:ext cx="552250" cy="627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07504" y="338686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" y="1340768"/>
            <a:ext cx="7795269" cy="54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0661" y="860812"/>
            <a:ext cx="788665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Продукция с истекшим сроком годности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1956</TotalTime>
  <Words>1207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Презентация PowerPoint</vt:lpstr>
      <vt:lpstr>Как выглядит декларация о соответствии на выпускаемую продукцию и какие требования при  проверке </vt:lpstr>
      <vt:lpstr>Подтверждение подлинности декларации, сертификаты соответствия, а так же аккредитованные лаборатории можно проверить на сайте https://fsa.gov.ru/ </vt:lpstr>
      <vt:lpstr>Проверка декларации о соответствии </vt:lpstr>
      <vt:lpstr>Как выглядит электронное ветеринарное свидетельство, на что надо обратить внимание: лабораторные исследования, а так же № протокола или экспертизы должны быть указаны в документе</vt:lpstr>
      <vt:lpstr>Статус производственного сертификата оформлен ( не оформлен или аннулирован говорит о том что, возможно фантомное производство)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Россельхознадзора                    по Иркутской области                    и Республике Бурятия</dc:title>
  <dc:creator>Екатерина Михайловна Петухова</dc:creator>
  <cp:lastModifiedBy>Галина Андреевна Чистякова</cp:lastModifiedBy>
  <cp:revision>181</cp:revision>
  <dcterms:created xsi:type="dcterms:W3CDTF">2018-02-14T00:11:57Z</dcterms:created>
  <dcterms:modified xsi:type="dcterms:W3CDTF">2023-05-24T06:32:53Z</dcterms:modified>
</cp:coreProperties>
</file>